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7" r:id="rId2"/>
    <p:sldId id="259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29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8" autoAdjust="0"/>
    <p:restoredTop sz="94624" autoAdjust="0"/>
  </p:normalViewPr>
  <p:slideViewPr>
    <p:cSldViewPr snapToGrid="0">
      <p:cViewPr>
        <p:scale>
          <a:sx n="60" d="100"/>
          <a:sy n="60" d="100"/>
        </p:scale>
        <p:origin x="-1062" y="-2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55031-9676-4EE4-93F9-50FC21C807AA}" type="datetimeFigureOut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3907C-7F99-4EA4-A98F-D41D613B0D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3703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A4600-6D29-44E5-BDAC-E0B5EF24C347}" type="datetimeFigureOut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78FC4-073E-4FBD-837E-EFA5336B2D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196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B28-7C3A-482E-9F01-F5B3C9C3512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922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417C-CA97-4532-9D04-41AF4EE017FA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511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166-FED1-4F98-BF9A-6BAE620783C7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646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B94A-2270-4514-AFC7-58285840288B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706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B5FFD-77DD-4A26-8FB4-BEF7FEAE09A4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487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50ED-5A6F-4EEF-8F9D-1EE013715878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961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61459-54E3-436A-9594-D0DBFCDD67C8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764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A796-0741-41D1-B56A-6D1921F76EB2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829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09AE-9055-4E20-A327-B63B67366A64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938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26C2-068F-4130-A6AD-066D8F3A2A62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852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989A-33FB-4B27-85CB-0C99726C874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911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A60F-C607-44A5-AB0C-D72C4C171CC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97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142" y="2467428"/>
            <a:ext cx="118123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INDICES</a:t>
            </a:r>
          </a:p>
          <a:p>
            <a:pPr algn="ctr"/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3200" y="5715000"/>
            <a:ext cx="11393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PUBLIC HEALTH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-14515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28649" y="365125"/>
            <a:ext cx="10580633" cy="137454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CLASSIFICATION OF INDICES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28649" y="1825624"/>
            <a:ext cx="10580633" cy="4512113"/>
          </a:xfrm>
          <a:prstGeom prst="rect">
            <a:avLst/>
          </a:prstGeom>
        </p:spPr>
        <p:txBody>
          <a:bodyPr/>
          <a:lstStyle/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Direction in which their scores can fluctuate, 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Indices are classified;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009650" marR="0" lvl="1" indent="-6096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Reversible</a:t>
            </a:r>
          </a:p>
          <a:p>
            <a:pPr marL="1009650" marR="0" lvl="1" indent="-6096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009650" marR="0" lvl="1" indent="-6096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Irreversible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28650" y="365125"/>
            <a:ext cx="9890580" cy="128734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REVERSIBLE</a:t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000" b="0" i="0" u="none" strike="noStrike" kern="1200" cap="none" spc="0" normalizeH="0" baseline="0" noProof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981200"/>
            <a:ext cx="10893972" cy="4514193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Measures cumulative condition that can be changed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REVERSIBLE</a:t>
            </a:r>
            <a:b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Increase or decrease on subsequent examinations.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 : Indices that measure gingival conditions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28649" y="365125"/>
            <a:ext cx="9664523" cy="137804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IRREVERSIBLE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04799" y="1981200"/>
            <a:ext cx="11298621" cy="4277710"/>
          </a:xfrm>
          <a:prstGeom prst="rect">
            <a:avLst/>
          </a:prstGeom>
        </p:spPr>
        <p:txBody>
          <a:bodyPr/>
          <a:lstStyle/>
          <a:p>
            <a:pPr marL="990600" marR="0" lvl="1" indent="-5334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Measures cumulative conditions that will not change. </a:t>
            </a:r>
          </a:p>
          <a:p>
            <a:pPr marL="990600" marR="0" lvl="1" indent="-5334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 : An index that measures dental caries.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25669" y="0"/>
            <a:ext cx="9829800" cy="66294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Depending upon the extent –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"Full mouth" or "Simplified".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FULL MOUTH</a:t>
            </a:r>
          </a:p>
          <a:p>
            <a:pPr marL="1371600" marR="0" lvl="2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Measures the patients entire periodontium or dentition. </a:t>
            </a:r>
          </a:p>
          <a:p>
            <a:pPr marL="1371600" marR="0" lvl="2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Eg. : Russell's Periodontal Index (PI).</a:t>
            </a:r>
          </a:p>
          <a:p>
            <a:pPr marL="1371600" marR="0" lvl="2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SIMPLIFIED INDEX</a:t>
            </a:r>
          </a:p>
          <a:p>
            <a:pPr marL="1371600" marR="0" lvl="2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 only a representative sample of the dental apparatus. </a:t>
            </a:r>
          </a:p>
          <a:p>
            <a:pPr marL="1371600" marR="0" lvl="2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Eg. : Greene &amp; Vermillion's Oral Hygiene Index - Simplified (OHI-S)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838200"/>
            <a:ext cx="9144000" cy="51816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classified as entity which they measure like ;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52600" marR="0" lvl="3" indent="-381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Disease Index</a:t>
            </a:r>
          </a:p>
          <a:p>
            <a:pPr marL="1752600" marR="0" lvl="3" indent="-381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52600" marR="0" lvl="3" indent="-381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Symptom Index</a:t>
            </a:r>
          </a:p>
          <a:p>
            <a:pPr marL="1752600" marR="0" lvl="3" indent="-381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52600" marR="0" lvl="3" indent="-381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Treatment Index</a:t>
            </a:r>
            <a:endParaRPr kumimoji="0" lang="en-US" alt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295400"/>
            <a:ext cx="9601200" cy="4495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'D' (decay) portion -a disease index.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Indices measuring gingival/sulcular bleeding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essentially symptom indices.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'F' (Filled) portion --a treatment index.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81000" y="1219200"/>
            <a:ext cx="9144000" cy="55626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Dental indices can also be classified as,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SIMPLE INDEX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Measures  presence or absence of a condition.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Eg. : Plaque index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914400"/>
            <a:ext cx="8229600" cy="4114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CUMULATIVE INDEX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Measures all the evidence of a condition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 : DMFT/DMFS Index - dental caries.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048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SUMMARY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81200"/>
            <a:ext cx="8229600" cy="4114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Ideal index should possess characteristics such as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simplicity,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objectivity,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validity,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reliability &amp;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sensitivity.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EXPECTED QUESTION</a:t>
            </a:r>
            <a:endParaRPr kumimoji="0" lang="en-GB" alt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5240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Enlist ideal requisites of an index (SAQ)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Define ,describe and classify objectives of index (LAQ)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Enumerate criteria for selecting an index (SAQ)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-238175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5656" y="89400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0" y="1905000"/>
          <a:ext cx="12192001" cy="4558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527"/>
                <a:gridCol w="5240421"/>
                <a:gridCol w="1620253"/>
                <a:gridCol w="1320799"/>
                <a:gridCol w="1443791"/>
                <a:gridCol w="1604210"/>
              </a:tblGrid>
              <a:tr h="8925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objectives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</a:tr>
              <a:tr h="892548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dirty="0" smtClean="0"/>
                        <a:t>Define &amp; describe objectives of index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92548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Enlist ideal requisites of an index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88669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Enumerate criteria for selecting an index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92548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Classify index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Must know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9471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28649" y="365125"/>
            <a:ext cx="10921415" cy="134251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Bibliography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600200"/>
            <a:ext cx="11290738" cy="4784834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Textbook of Essentials of Preventive &amp; Community Dentistry, by Soben Peter, 4</a:t>
            </a:r>
            <a:r>
              <a:rPr kumimoji="0" lang="en-US" altLang="en-US" sz="24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</a:t>
            </a: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Edition. Arya Publishers, Chpt. 13 pg no.311-359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Community Dentistry, by Vimal Sikri,Poonam Sikri,  1</a:t>
            </a:r>
            <a:r>
              <a:rPr kumimoji="0" lang="en-US" altLang="en-US" sz="24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Edition,CBS Publishers, Chpt.7,pg no.336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 book of Preventive &amp; Social Medicine, by Gupta &amp; Mahajan, 3</a:t>
            </a:r>
            <a:r>
              <a:rPr kumimoji="0" lang="en-US" altLang="en-US" sz="24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</a:t>
            </a: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Edition,Japee Publishers  , Chpt.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PARK’S Textbook of Prfeventive and Social Medicine ,by K. Park,17</a:t>
            </a:r>
            <a:r>
              <a:rPr kumimoji="0" lang="en-US" altLang="en-US" sz="24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Edition,Banarasidas Bhanot Publishers, Chpt.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Textbook of Preventive and Community Dentistry,1</a:t>
            </a:r>
            <a:r>
              <a:rPr kumimoji="0" lang="en-US" altLang="en-US" sz="24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Edition, by S.S. Hiremath,Elsevier Publications, , Chpt. 17 pg no183-204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5287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</a:t>
            </a:r>
            <a:endParaRPr kumimoji="0" lang="en-US" altLang="en-US" sz="5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457200"/>
            <a:ext cx="10767848" cy="134717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286000"/>
            <a:ext cx="10767848" cy="4004441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 &amp; Objectives of index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Ideal requisites of an index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Criteria for selecting an index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Classification of index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4799" y="152400"/>
            <a:ext cx="11322269" cy="162474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DEFINITION </a:t>
            </a:r>
            <a:r>
              <a:rPr kumimoji="0" lang="en-US" altLang="en-US" sz="4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US" alt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3399" y="1523999"/>
            <a:ext cx="11322269" cy="4829503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Index has been defined;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“numerical value describing the relative status of a population on a graduate scale with definite upper and lower limits, which is designed to permit and facilitate its comparison with other population classified by the same criteria and methods.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- RUSSEL 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28650" y="365125"/>
            <a:ext cx="10539456" cy="135603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OBJECTIVES :</a:t>
            </a:r>
            <a:b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altLang="en-US" sz="4000" b="0" i="0" u="none" strike="noStrike" kern="1200" cap="none" spc="0" normalizeH="0" baseline="0" noProof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990599"/>
            <a:ext cx="11608676" cy="5378669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Increase understanding of the disease process.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discover population at high and low risk.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define the specific problem of investigation.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28650" y="365126"/>
            <a:ext cx="10591144" cy="129432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IDEAL REQUISITES OF AN INDEX :</a:t>
            </a:r>
            <a:endParaRPr kumimoji="0" lang="en-US" alt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905000"/>
            <a:ext cx="11051628" cy="4464269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Clarity, simplicity and objectivity.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Validity.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Reliability.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Quantifiability.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Sensitivity.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Acceptability.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28649" y="365126"/>
            <a:ext cx="10959005" cy="13025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CRITERIA FOR SELECTING AN INDEX :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28649" y="1825625"/>
            <a:ext cx="10959005" cy="4275630"/>
          </a:xfrm>
          <a:prstGeom prst="rect">
            <a:avLst/>
          </a:prstGeom>
        </p:spPr>
        <p:txBody>
          <a:bodyPr/>
          <a:lstStyle/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Simple to use and calculate.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Should permit the examination . 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Should require minimum armamentarium.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762000"/>
            <a:ext cx="8229600" cy="51816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Criteria should be clear and easily understandable.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Free from subjective interpretation.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Should define clinical conditions objectively.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Should be highly reproducible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914400"/>
            <a:ext cx="8229600" cy="41148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Should have validity and reliability,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Should be equally sensitive throughout the scale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Should not cause discomfort to the patient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should be acceptable to the patient.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516</Words>
  <Application>Microsoft Office PowerPoint</Application>
  <PresentationFormat>Custom</PresentationFormat>
  <Paragraphs>181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Specific learning Objectives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Dr Ram Tiwari</cp:lastModifiedBy>
  <cp:revision>20</cp:revision>
  <dcterms:created xsi:type="dcterms:W3CDTF">2022-05-23T05:15:21Z</dcterms:created>
  <dcterms:modified xsi:type="dcterms:W3CDTF">2022-08-31T06:40:01Z</dcterms:modified>
</cp:coreProperties>
</file>